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9"/>
  </p:notesMasterIdLst>
  <p:sldIdLst>
    <p:sldId id="271" r:id="rId2"/>
    <p:sldId id="275" r:id="rId3"/>
    <p:sldId id="276" r:id="rId4"/>
    <p:sldId id="283" r:id="rId5"/>
    <p:sldId id="277" r:id="rId6"/>
    <p:sldId id="278" r:id="rId7"/>
    <p:sldId id="279" r:id="rId8"/>
    <p:sldId id="273" r:id="rId9"/>
    <p:sldId id="284" r:id="rId10"/>
    <p:sldId id="262" r:id="rId11"/>
    <p:sldId id="265" r:id="rId12"/>
    <p:sldId id="266" r:id="rId13"/>
    <p:sldId id="267" r:id="rId14"/>
    <p:sldId id="282" r:id="rId15"/>
    <p:sldId id="285" r:id="rId16"/>
    <p:sldId id="269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94660"/>
  </p:normalViewPr>
  <p:slideViewPr>
    <p:cSldViewPr>
      <p:cViewPr varScale="1">
        <p:scale>
          <a:sx n="87" d="100"/>
          <a:sy n="87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9D348-5EAA-47B8-B7D6-F853DEA5F277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DCFA4-8796-4E7E-994F-7AAB7AC0D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983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F6C0A1-E04D-4641-9B12-2F1EBF2A53A7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04.04.2018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59345-6135-42D6-A612-1A8C437A6FA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75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DCF64-B1FC-41F2-8827-D9B3A7CB7417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04.04.2018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F4AED-C0F6-44E4-85B2-04B82EFB17C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8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99FE33-5A45-45B8-B66B-EC5CC892615F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04.04.2018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AB56F-5EF2-49AE-A2F1-888283BEEA5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21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3962E-BC3C-4D84-870E-0DDFBF54B800}" type="datetime1">
              <a:rPr lang="ru-RU">
                <a:solidFill>
                  <a:srgbClr val="000000"/>
                </a:solidFill>
              </a:rPr>
              <a:pPr>
                <a:defRPr/>
              </a:pPr>
              <a:t>04.04.2018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C0A75-1132-4787-97D6-59B4EB3CA4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16367B-37E8-4017-8311-0541CD3D4404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04.04.2018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44344-DC37-42D5-A31E-BC4F6DA86C5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1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88286C-FABF-4A44-BAF6-70B0A5C524F0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04.04.2018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712D8-5A02-41C2-A9AB-CCD1DBF7404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2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F1692C-018A-4668-8B2F-752780EFE79C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04.04.2018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B549B7-AE4F-475C-8132-FD84F08D640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4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24F12-F4F2-4AB1-BD55-C29BADCF9353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04.04.2018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58BDB-84E6-45D1-812C-401219AC790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2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ACCE27-767E-4A5D-9FF8-80DA6EB66F9E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04.04.2018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125D6-6174-47C2-9EF7-785AC9496FB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33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243865-B3C3-417F-BD61-2AD6163AEAF0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04.04.2018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A8B3C-17E6-4494-9347-97092799350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07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44AB8E-93EB-4482-AE28-D3A44BD2AE38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04.04.2018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6F2DA-4C99-48BF-B33A-046BCC26FE1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8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61A752-E31A-41FA-B2D6-AE7E60E1B9E0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04.04.2018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BA5D2-518F-4773-BF16-8E99AC15A2F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4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38734B-476B-45A7-B4BC-7FA6A20F93F2}" type="datetime1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9860F9-EB1C-4F15-A966-7A4B7CCEDB1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1520" y="1052513"/>
            <a:ext cx="8352928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будут святы те, кто в творческом пылу,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Исследуя весь мир, открыли в нем законы!  </a:t>
            </a:r>
          </a:p>
          <a:p>
            <a:pPr algn="r"/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Э. Верхарн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видел дальше всех потому, что стоял на плечах гигантов.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И. Ньютон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4400" b="1" dirty="0" smtClean="0">
                <a:solidFill>
                  <a:srgbClr val="660066"/>
                </a:solidFill>
              </a:rPr>
              <a:t>                      </a:t>
            </a:r>
            <a:endParaRPr lang="ru-RU" sz="4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0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366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817" y="260648"/>
            <a:ext cx="8001000" cy="1216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Вопросы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экспертам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7927" y="126876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Какие виды энергии вы знаете? Приведите примеры.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5670" y="1730425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Какими способами можно изменить энергию?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2715" y="2202881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Откуда черпает энергию человек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3409" y="2664546"/>
            <a:ext cx="77661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4) Назовите виды энергии, которыми вы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пользуйтесь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жизни, на учебной практике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4830" y="3492773"/>
            <a:ext cx="7953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Мука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из-под жерновов выходит горячей. Хлеб из печи          вынимают также горячим. Чем вызывается в каждом из этих случаев увеличение внутренней энергии муки и хлеба?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2715" y="5062433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6)В медицинской практике часто используются согревающие компрессы, грелки, а также массаж. Какие способы изменения внутренней энергии при этом используются?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C0A75-1132-4787-97D6-59B4EB3CA44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ru-RU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95536" y="260648"/>
                <a:ext cx="8568952" cy="5599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Задача № 1</a:t>
                </a:r>
              </a:p>
              <a:p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Дано:                Решение: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Вычисления:</a:t>
                </a:r>
              </a:p>
              <a:p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ru-RU" sz="12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 = 50,65 Па   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Т=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const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                  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50,65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202,6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0,25</a:t>
                </a:r>
                <a:endParaRPr lang="ru-RU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 = 202,6 Па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pv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const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ru-RU" sz="3200" dirty="0"/>
              </a:p>
              <a:p>
                <a:r>
                  <a:rPr lang="ru-RU" sz="3200" dirty="0">
                    <a:latin typeface="Times New Roman" pitchFamily="18" charset="0"/>
                    <a:cs typeface="Times New Roman" pitchFamily="18" charset="0"/>
                  </a:rPr>
                  <a:t>                      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200" dirty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Ответ: объем уменьшится 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в 4 раза</a:t>
                </a:r>
              </a:p>
              <a:p>
                <a:endParaRPr lang="ru-RU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                      </a:t>
                </a:r>
                <a:endParaRPr lang="ru-RU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 smtClean="0"/>
              </a:p>
              <a:p>
                <a:endParaRPr lang="ru-RU" dirty="0"/>
              </a:p>
              <a:p>
                <a:r>
                  <a:rPr lang="ru-RU" dirty="0" smtClean="0"/>
                  <a:t> 	 	 	</a:t>
                </a:r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0648"/>
                <a:ext cx="8568952" cy="5599738"/>
              </a:xfrm>
              <a:prstGeom prst="rect">
                <a:avLst/>
              </a:prstGeom>
              <a:blipFill rotWithShape="1">
                <a:blip r:embed="rId2"/>
                <a:stretch>
                  <a:fillRect l="-1494" t="-10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2699792" y="908720"/>
            <a:ext cx="0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51520" y="2168860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572000" y="908720"/>
            <a:ext cx="0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1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C0A75-1132-4787-97D6-59B4EB3CA44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76672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Задача № 2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Дано:                Решение:                     Вычисления: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 = 5Па         р=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const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А=5* (2-1)=5*1 = 5 (Дж)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=1 м</a:t>
            </a:r>
            <a:r>
              <a:rPr lang="ru-RU" sz="1400" dirty="0" smtClean="0"/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А = р*(V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- 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= 2 м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Ответ: А=5 Дж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= 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23728" y="966505"/>
            <a:ext cx="0" cy="1818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66225" y="2348880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427984" y="1126199"/>
            <a:ext cx="0" cy="1658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38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C0A75-1132-4787-97D6-59B4EB3CA44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ru-RU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39552" y="523633"/>
                <a:ext cx="7920880" cy="2150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Задача № 3</a:t>
                </a: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Дано:                Решение:                     Вычисления:</a:t>
                </a: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= 100 Па       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V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ru-RU" sz="2000" dirty="0" err="1" smtClean="0">
                    <a:latin typeface="Times New Roman" pitchFamily="18" charset="0"/>
                    <a:cs typeface="Times New Roman" pitchFamily="18" charset="0"/>
                  </a:rPr>
                  <a:t>const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T 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= 280*130/100 = 364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ru-RU" sz="12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= 130 Па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Т</a:t>
                </a:r>
                <a:r>
                  <a:rPr lang="ru-RU" sz="12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= 280 К                                                Ответ: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T 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= 364 K</a:t>
                </a:r>
                <a:endParaRPr lang="ru-RU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Т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= ?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             T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1∗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23633"/>
                <a:ext cx="7920880" cy="2150717"/>
              </a:xfrm>
              <a:prstGeom prst="rect">
                <a:avLst/>
              </a:prstGeom>
              <a:blipFill rotWithShape="1">
                <a:blip r:embed="rId2"/>
                <a:stretch>
                  <a:fillRect l="-847" t="-1416" b="-17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1888637" y="980728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64501" y="2204864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347864" y="90872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49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C0A75-1132-4787-97D6-59B4EB3CA44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76672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бутылке с газированной водой всегда находится немного сжатого газа. При открывании бутылки газ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адиабатически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расширяется ΔV&gt;0, совершаю против сил атмосферного давления, работу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А&gt;0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результате температура газа понижается, его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внутренняяя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уменьщается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Водяной пар, который содержится в газе, конденсируется в виде туманного облачка.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7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C0A75-1132-4787-97D6-59B4EB3CA44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204929"/>
              </p:ext>
            </p:extLst>
          </p:nvPr>
        </p:nvGraphicFramePr>
        <p:xfrm>
          <a:off x="395534" y="260649"/>
          <a:ext cx="8568954" cy="643907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80122"/>
                <a:gridCol w="2016224"/>
                <a:gridCol w="1512168"/>
                <a:gridCol w="1368152"/>
                <a:gridCol w="2592288"/>
              </a:tblGrid>
              <a:tr h="107311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Процесс изменения состояния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газа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Постоянный параметр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при переходе газа из одного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состояния в другое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Изменение внутренней энергии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Первый закон термодинамики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959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Изохор</a:t>
                      </a:r>
                    </a:p>
                    <a:p>
                      <a:pPr algn="ctr"/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ный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ru-RU" sz="14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= </a:t>
                      </a: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 </a:t>
                      </a:r>
                      <a:endParaRPr lang="ru-RU" sz="14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69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Изменение внутренней энергии газа пропорционально изменению его температуры</a:t>
                      </a:r>
                      <a:endParaRPr lang="ru-RU" sz="14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5550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Изотермический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ru-RU" sz="14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= </a:t>
                      </a: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ru-RU" sz="14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При </a:t>
                      </a:r>
                      <a:r>
                        <a:rPr lang="ru-RU" sz="14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изотермическом </a:t>
                      </a:r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нагревании </a:t>
                      </a:r>
                      <a:r>
                        <a:rPr lang="ru-RU" sz="14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вся теплота, сообщенная газу, расходуется на работу газа против внешних сил.</a:t>
                      </a:r>
                      <a:endParaRPr lang="ru-RU" sz="14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2959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Изобар</a:t>
                      </a:r>
                    </a:p>
                    <a:p>
                      <a:pPr algn="ctr"/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ный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=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  <a:sym typeface="Symbol"/>
                      </a:endParaRPr>
                    </a:p>
                    <a:p>
                      <a:pPr marL="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=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400" b="1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Изменение внутренней энергии газа происходит за счёт передачи и совершения работы газом или над газом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66146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Адиабат</a:t>
                      </a:r>
                    </a:p>
                    <a:p>
                      <a:pPr algn="ctr"/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ный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Процесс, совершаемый без теплообмена с окружающей средой</a:t>
                      </a:r>
                    </a:p>
                    <a:p>
                      <a:pPr algn="just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 = 0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=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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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= 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</a:t>
                      </a:r>
                      <a:r>
                        <a:rPr lang="en-US" sz="1400" b="1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</a:t>
                      </a:r>
                      <a:r>
                        <a:rPr lang="ru-RU" sz="1400" b="1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= 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внутренней энергии газа происходит путём совершения работы</a:t>
                      </a:r>
                      <a:endParaRPr lang="ru-RU" sz="1400" b="1" i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55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C0A75-1132-4787-97D6-59B4EB3CA44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99" y="548680"/>
            <a:ext cx="8568952" cy="550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Джоуль Джеймс Прескотт;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Роберт Майер;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Рудольф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Юлиус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Эмануэль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Клаузиус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	 	 	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407" y="548680"/>
            <a:ext cx="303092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4" y="2348880"/>
            <a:ext cx="363589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796" y="3900953"/>
            <a:ext cx="255307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9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smtClean="0">
                <a:solidFill>
                  <a:schemeClr val="accent2"/>
                </a:solidFill>
                <a:latin typeface="Times New Roman" pitchFamily="18" charset="0"/>
              </a:rPr>
              <a:t>Как тебе урок?</a:t>
            </a:r>
          </a:p>
        </p:txBody>
      </p:sp>
      <p:pic>
        <p:nvPicPr>
          <p:cNvPr id="50190" name="Picture 14" descr="Картинка 3 из 15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533525"/>
            <a:ext cx="6191250" cy="3790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425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755650" y="1773238"/>
            <a:ext cx="7704138" cy="3168650"/>
          </a:xfrm>
          <a:prstGeom prst="rect">
            <a:avLst/>
          </a:prstGeom>
          <a:noFill/>
          <a:ln w="7620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0600" b="1" dirty="0">
                <a:solidFill>
                  <a:srgbClr val="660066"/>
                </a:solidFill>
                <a:cs typeface="Arial" charset="0"/>
              </a:rPr>
              <a:t>∆</a:t>
            </a:r>
            <a:r>
              <a:rPr lang="en-US" sz="10600" b="1" dirty="0">
                <a:solidFill>
                  <a:srgbClr val="660066"/>
                </a:solidFill>
                <a:cs typeface="Arial" charset="0"/>
              </a:rPr>
              <a:t>U=A+Q</a:t>
            </a:r>
            <a:endParaRPr lang="ru-RU" sz="10600" b="1" dirty="0">
              <a:solidFill>
                <a:srgbClr val="66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5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0825" y="836613"/>
            <a:ext cx="864235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400" b="1" dirty="0">
                <a:solidFill>
                  <a:srgbClr val="003399"/>
                </a:solidFill>
              </a:rPr>
              <a:t> </a:t>
            </a:r>
            <a:r>
              <a:rPr lang="ru-RU" sz="4400" b="1" i="1" dirty="0">
                <a:solidFill>
                  <a:srgbClr val="003399"/>
                </a:solidFill>
              </a:rPr>
              <a:t>Изменение внутренней энергии системы при переходе ее из одного состояния в другое равно сумме работы внешних сил и количества теплоты, переданного системе.</a:t>
            </a:r>
            <a:endParaRPr lang="ru-RU" sz="4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5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366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lomonosov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652962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967288" y="6021388"/>
            <a:ext cx="4176712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b="1">
                <a:solidFill>
                  <a:srgbClr val="003399"/>
                </a:solidFill>
              </a:rPr>
              <a:t>М. В. Ломоносов</a:t>
            </a:r>
          </a:p>
          <a:p>
            <a:pPr eaLnBrk="1" hangingPunct="1">
              <a:spcBef>
                <a:spcPct val="50000"/>
              </a:spcBef>
            </a:pPr>
            <a:endParaRPr lang="ru-RU" sz="3600" b="1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6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366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5650" y="1773238"/>
            <a:ext cx="7704138" cy="3168650"/>
          </a:xfrm>
          <a:prstGeom prst="rect">
            <a:avLst/>
          </a:prstGeom>
          <a:noFill/>
          <a:ln w="7620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600" b="1" dirty="0">
                <a:solidFill>
                  <a:srgbClr val="660066"/>
                </a:solidFill>
                <a:cs typeface="Arial" charset="0"/>
              </a:rPr>
              <a:t>Q=</a:t>
            </a:r>
            <a:r>
              <a:rPr lang="ru-RU" sz="10600" b="1" dirty="0">
                <a:solidFill>
                  <a:srgbClr val="660066"/>
                </a:solidFill>
                <a:cs typeface="Arial" charset="0"/>
              </a:rPr>
              <a:t>∆</a:t>
            </a:r>
            <a:r>
              <a:rPr lang="en-US" sz="10600" b="1" dirty="0">
                <a:solidFill>
                  <a:srgbClr val="660066"/>
                </a:solidFill>
                <a:cs typeface="Arial" charset="0"/>
              </a:rPr>
              <a:t>U+A′</a:t>
            </a:r>
          </a:p>
        </p:txBody>
      </p:sp>
    </p:spTree>
    <p:extLst>
      <p:ext uri="{BB962C8B-B14F-4D97-AF65-F5344CB8AC3E}">
        <p14:creationId xmlns:p14="http://schemas.microsoft.com/office/powerpoint/2010/main" val="27162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50825" y="836613"/>
            <a:ext cx="864235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400" b="1" dirty="0">
                <a:solidFill>
                  <a:srgbClr val="003399"/>
                </a:solidFill>
              </a:rPr>
              <a:t> Количество </a:t>
            </a:r>
            <a:r>
              <a:rPr lang="ru-RU" sz="4400" b="1" i="1" dirty="0">
                <a:solidFill>
                  <a:srgbClr val="003399"/>
                </a:solidFill>
              </a:rPr>
              <a:t>теплоты, переданное системе, идет на изменение ее внутренней энергии и на совершение </a:t>
            </a:r>
            <a:r>
              <a:rPr lang="ru-RU" sz="4400" b="1" i="1" dirty="0" smtClean="0">
                <a:solidFill>
                  <a:srgbClr val="003399"/>
                </a:solidFill>
              </a:rPr>
              <a:t>системой </a:t>
            </a:r>
            <a:r>
              <a:rPr lang="ru-RU" sz="4400" b="1" i="1" dirty="0">
                <a:solidFill>
                  <a:srgbClr val="003399"/>
                </a:solidFill>
              </a:rPr>
              <a:t>работы над внешними телами.</a:t>
            </a:r>
            <a:endParaRPr lang="ru-RU" sz="4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0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366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8964612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6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8135937" cy="9350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gradFill rotWithShape="1">
                  <a:gsLst>
                    <a:gs pos="0">
                      <a:srgbClr val="00185E"/>
                    </a:gs>
                    <a:gs pos="50000">
                      <a:srgbClr val="0033CC"/>
                    </a:gs>
                    <a:gs pos="100000">
                      <a:srgbClr val="00185E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Comic Sans MS"/>
              </a:rPr>
              <a:t>Изотермический процесс</a:t>
            </a: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1042988" y="1052513"/>
            <a:ext cx="6842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660066"/>
                </a:solidFill>
              </a:rPr>
              <a:t>Q=A′ </a:t>
            </a:r>
            <a:r>
              <a:rPr lang="ru-RU" sz="3600" b="1">
                <a:solidFill>
                  <a:srgbClr val="660066"/>
                </a:solidFill>
              </a:rPr>
              <a:t>     Т=</a:t>
            </a:r>
            <a:r>
              <a:rPr lang="en-US" sz="3600" b="1">
                <a:solidFill>
                  <a:srgbClr val="660066"/>
                </a:solidFill>
              </a:rPr>
              <a:t>const</a:t>
            </a:r>
            <a:endParaRPr lang="ru-RU" sz="3600" b="1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539750" y="1341438"/>
            <a:ext cx="8135938" cy="3959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первого закона</a:t>
            </a:r>
          </a:p>
          <a:p>
            <a:pPr algn="ctr"/>
            <a:r>
              <a:rPr lang="ru-RU" sz="3600" b="1" kern="10" spc="72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термодинамики </a:t>
            </a:r>
          </a:p>
          <a:p>
            <a:pPr algn="ctr"/>
            <a:r>
              <a:rPr lang="ru-RU" sz="3600" b="1" kern="10" spc="72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600" b="1" kern="10" spc="72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различным   процессам</a:t>
            </a:r>
            <a:endParaRPr lang="ru-RU" sz="3600" b="1" kern="10" spc="72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40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A8B3C-17E6-4494-9347-97092799350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628800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различных процессов – изобарного, изотермического, изохорного 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адиабатного установить</a:t>
            </a:r>
            <a:r>
              <a:rPr lang="ru-RU" dirty="0" smtClean="0"/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взаимосвязь между физическими величинами, входящими в первый закон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термодинамики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62068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     УРОКА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1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</TotalTime>
  <Words>622</Words>
  <Application>Microsoft Office PowerPoint</Application>
  <PresentationFormat>Экран (4:3)</PresentationFormat>
  <Paragraphs>114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к экспертам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тебе урок?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Грибова О М</dc:creator>
  <cp:lastModifiedBy>Грибова О М</cp:lastModifiedBy>
  <cp:revision>113</cp:revision>
  <dcterms:created xsi:type="dcterms:W3CDTF">2018-03-20T09:48:54Z</dcterms:created>
  <dcterms:modified xsi:type="dcterms:W3CDTF">2018-04-04T13:08:44Z</dcterms:modified>
</cp:coreProperties>
</file>